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3" r:id="rId1"/>
  </p:sldMasterIdLst>
  <p:notesMasterIdLst>
    <p:notesMasterId r:id="rId17"/>
  </p:notesMasterIdLst>
  <p:handoutMasterIdLst>
    <p:handoutMasterId r:id="rId18"/>
  </p:handoutMasterIdLst>
  <p:sldIdLst>
    <p:sldId id="290" r:id="rId2"/>
    <p:sldId id="327" r:id="rId3"/>
    <p:sldId id="402" r:id="rId4"/>
    <p:sldId id="403" r:id="rId5"/>
    <p:sldId id="335" r:id="rId6"/>
    <p:sldId id="361" r:id="rId7"/>
    <p:sldId id="377" r:id="rId8"/>
    <p:sldId id="344" r:id="rId9"/>
    <p:sldId id="362" r:id="rId10"/>
    <p:sldId id="396" r:id="rId11"/>
    <p:sldId id="398" r:id="rId12"/>
    <p:sldId id="399" r:id="rId13"/>
    <p:sldId id="388" r:id="rId14"/>
    <p:sldId id="401" r:id="rId15"/>
    <p:sldId id="311" r:id="rId16"/>
  </p:sldIdLst>
  <p:sldSz cx="12192000" cy="6858000"/>
  <p:notesSz cx="9866313" cy="67357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F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90" autoAdjust="0"/>
    <p:restoredTop sz="81358" autoAdjust="0"/>
  </p:normalViewPr>
  <p:slideViewPr>
    <p:cSldViewPr snapToGrid="0">
      <p:cViewPr varScale="1">
        <p:scale>
          <a:sx n="57" d="100"/>
          <a:sy n="57" d="100"/>
        </p:scale>
        <p:origin x="95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43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7" Type="http://schemas.openxmlformats.org/officeDocument/2006/relationships/image" Target="../media/image16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88628" y="2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B2614-AE50-42CD-BBC4-759D7E7E7919}" type="datetimeFigureOut">
              <a:rPr lang="en-AU" smtClean="0"/>
              <a:t>29/03/2019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76F81-7D03-47A2-AE3A-2C4D023E7B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9582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88628" y="2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83A64-BAEB-4893-AC27-FC1CD6F9BE85}" type="datetimeFigureOut">
              <a:rPr lang="en-AU" smtClean="0"/>
              <a:t>29/03/2019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3063" y="841375"/>
            <a:ext cx="4040187" cy="2273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6632" y="3241586"/>
            <a:ext cx="7893050" cy="26522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058FC-4B8D-474E-81F1-7639208C7B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7071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58FC-4B8D-474E-81F1-7639208C7BAE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9780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58FC-4B8D-474E-81F1-7639208C7BA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8772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58FC-4B8D-474E-81F1-7639208C7BAE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8602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58FC-4B8D-474E-81F1-7639208C7BAE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2425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58FC-4B8D-474E-81F1-7639208C7BAE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5053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58FC-4B8D-474E-81F1-7639208C7BAE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8415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58FC-4B8D-474E-81F1-7639208C7BAE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8739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the</a:t>
            </a:r>
            <a:r>
              <a:rPr lang="en-US" baseline="0" dirty="0" smtClean="0"/>
              <a:t> outline.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58FC-4B8D-474E-81F1-7639208C7BA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5329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question:</a:t>
            </a:r>
            <a:r>
              <a:rPr lang="en-US" baseline="0" dirty="0" smtClean="0"/>
              <a:t> what is transfer learning.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58FC-4B8D-474E-81F1-7639208C7BAE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4462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Component  recipe</a:t>
            </a:r>
          </a:p>
          <a:p>
            <a:r>
              <a:rPr lang="en-US" dirty="0" smtClean="0"/>
              <a:t>element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58FC-4B8D-474E-81F1-7639208C7BA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1225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research view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x is the feature</a:t>
            </a:r>
            <a:r>
              <a:rPr lang="en-US" altLang="zh-CN" baseline="0" dirty="0" smtClean="0"/>
              <a:t> space, p(x) is the function distribution or the marginal probability distribution, y is the label space,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58FC-4B8D-474E-81F1-7639208C7BA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4665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focus on the regression</a:t>
            </a:r>
            <a:r>
              <a:rPr lang="en-US" baseline="0" dirty="0" smtClean="0"/>
              <a:t> problem, GP is very suitable for regression problem,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58FC-4B8D-474E-81F1-7639208C7BA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4826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 than or equal to,</a:t>
            </a:r>
            <a:r>
              <a:rPr lang="en-US" baseline="0" dirty="0" smtClean="0"/>
              <a:t> in order to satisfy the positive semi-definite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58FC-4B8D-474E-81F1-7639208C7BAE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6821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Gaussian</a:t>
            </a:r>
            <a:r>
              <a:rPr lang="en-US" baseline="0" dirty="0" smtClean="0"/>
              <a:t> process is a nonparametric method, based on Bayes theory, which uses probability as a way to describe the function distribution. these models provide a convenient approach to flexible non-linear regression tasks.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58FC-4B8D-474E-81F1-7639208C7BAE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6611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58FC-4B8D-474E-81F1-7639208C7BAE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9588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8072D-26F4-494B-B0DF-A277EA81CC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446605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74" y="868684"/>
            <a:ext cx="8984905" cy="175259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41674" y="3038620"/>
            <a:ext cx="8970838" cy="2912012"/>
          </a:xfrm>
        </p:spPr>
        <p:txBody>
          <a:bodyPr anchor="ctr"/>
          <a:lstStyle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00150" indent="-285750">
              <a:buFont typeface="Wingdings" panose="05000000000000000000" pitchFamily="2" charset="2"/>
              <a:buChar char="ü"/>
              <a:defRPr/>
            </a:lvl3pPr>
            <a:lvl4pPr marL="1657350" indent="-285750">
              <a:buFont typeface="Courier New" panose="02070309020205020404" pitchFamily="49" charset="0"/>
              <a:buChar char="o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3213" y="6190694"/>
            <a:ext cx="551167" cy="365125"/>
          </a:xfrm>
        </p:spPr>
        <p:txBody>
          <a:bodyPr/>
          <a:lstStyle/>
          <a:p>
            <a:fld id="{07C8072D-26F4-494B-B0DF-A277EA81CC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1437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7607" y="432582"/>
            <a:ext cx="8984905" cy="1058594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8072D-26F4-494B-B0DF-A277EA81CC7D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41674" y="1899138"/>
            <a:ext cx="8970838" cy="4192173"/>
          </a:xfrm>
        </p:spPr>
        <p:txBody>
          <a:bodyPr anchor="ctr"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00150" indent="-285750">
              <a:buFont typeface="Wingdings" panose="05000000000000000000" pitchFamily="2" charset="2"/>
              <a:buChar char="ü"/>
              <a:defRPr/>
            </a:lvl3pPr>
            <a:lvl4pPr marL="1657350" indent="-285750">
              <a:buFont typeface="Courier New" panose="02070309020205020404" pitchFamily="49" charset="0"/>
              <a:buChar char="o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4034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74" y="685800"/>
            <a:ext cx="8984905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74" y="2666999"/>
            <a:ext cx="8970838" cy="3368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33216" y="6192769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7C8072D-26F4-494B-B0DF-A277EA81CC7D}" type="slidenum">
              <a:rPr lang="en-AU" smtClean="0"/>
              <a:t>‹#›</a:t>
            </a:fld>
            <a:endParaRPr lang="en-AU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87128" cy="6858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6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961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8.w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15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31.w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18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38.w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2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3.wmf"/><Relationship Id="rId18" Type="http://schemas.openxmlformats.org/officeDocument/2006/relationships/oleObject" Target="../embeddings/oleObject7.bin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15.wmf"/><Relationship Id="rId2" Type="http://schemas.openxmlformats.org/officeDocument/2006/relationships/tags" Target="../tags/tag2.xml"/><Relationship Id="rId16" Type="http://schemas.openxmlformats.org/officeDocument/2006/relationships/oleObject" Target="../embeddings/oleObject6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2.wmf"/><Relationship Id="rId5" Type="http://schemas.openxmlformats.org/officeDocument/2006/relationships/image" Target="../media/image4.png"/><Relationship Id="rId15" Type="http://schemas.openxmlformats.org/officeDocument/2006/relationships/image" Target="../media/image14.wmf"/><Relationship Id="rId10" Type="http://schemas.openxmlformats.org/officeDocument/2006/relationships/oleObject" Target="../embeddings/oleObject3.bin"/><Relationship Id="rId19" Type="http://schemas.openxmlformats.org/officeDocument/2006/relationships/image" Target="../media/image16.wmf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1.wmf"/><Relationship Id="rId1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2.w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1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182" y="841405"/>
            <a:ext cx="11332201" cy="261619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/>
              <a:t>P</a:t>
            </a:r>
            <a:r>
              <a:rPr lang="en-US" altLang="zh-CN" sz="4800" b="1" dirty="0" smtClean="0"/>
              <a:t>artition clustering Gaussian process for multi-source domain adaptation</a:t>
            </a:r>
            <a:endParaRPr lang="en-AU" sz="4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686580" y="4070629"/>
            <a:ext cx="6987645" cy="1388534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en-US" sz="11200" dirty="0" smtClean="0"/>
              <a:t>K</a:t>
            </a:r>
            <a:r>
              <a:rPr lang="en-US" altLang="zh-CN" sz="11200" dirty="0" smtClean="0"/>
              <a:t>ai Yang</a:t>
            </a:r>
            <a:r>
              <a:rPr lang="en-US" sz="11200" dirty="0" smtClean="0"/>
              <a:t> </a:t>
            </a:r>
            <a:endParaRPr lang="en-US" sz="11200" dirty="0"/>
          </a:p>
          <a:p>
            <a:pPr algn="ctr"/>
            <a:r>
              <a:rPr lang="en-US" sz="11200" dirty="0"/>
              <a:t>Supervisor: </a:t>
            </a:r>
            <a:r>
              <a:rPr lang="en-US" sz="11200" dirty="0" err="1" smtClean="0"/>
              <a:t>Jie</a:t>
            </a:r>
            <a:r>
              <a:rPr lang="en-US" sz="11200" dirty="0" smtClean="0"/>
              <a:t> Lu</a:t>
            </a:r>
          </a:p>
          <a:p>
            <a:pPr algn="ctr"/>
            <a:r>
              <a:rPr lang="en-US" sz="11200" dirty="0" smtClean="0"/>
              <a:t>Co-Supervisor</a:t>
            </a:r>
            <a:r>
              <a:rPr lang="en-US" sz="11200" dirty="0"/>
              <a:t>: </a:t>
            </a:r>
            <a:r>
              <a:rPr lang="en-US" sz="11200" dirty="0" err="1" smtClean="0"/>
              <a:t>Guangquan</a:t>
            </a:r>
            <a:r>
              <a:rPr lang="en-US" sz="11200" dirty="0" smtClean="0"/>
              <a:t> Zhang</a:t>
            </a:r>
          </a:p>
          <a:p>
            <a:pPr algn="ctr"/>
            <a:r>
              <a:rPr lang="en-US" sz="11200" dirty="0" smtClean="0"/>
              <a:t>Centre for Artificial Intelligence, FEIT, UTS </a:t>
            </a:r>
            <a:endParaRPr lang="en-US" sz="11200" dirty="0"/>
          </a:p>
          <a:p>
            <a:pPr algn="ctr"/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8072D-26F4-494B-B0DF-A277EA81CC7D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533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 txBox="1">
            <a:spLocks noChangeArrowheads="1"/>
          </p:cNvSpPr>
          <p:nvPr/>
        </p:nvSpPr>
        <p:spPr bwMode="auto">
          <a:xfrm>
            <a:off x="3313360" y="638587"/>
            <a:ext cx="6706096" cy="56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kumimoji="1" sz="3600">
                <a:solidFill>
                  <a:srgbClr val="0066FF"/>
                </a:solidFill>
                <a:latin typeface="Arial"/>
                <a:ea typeface="Geneva" pitchFamily="-108" charset="-70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«"/>
              <a:defRPr kumimoji="1" sz="32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Times" panose="02020603050405020304" pitchFamily="18" charset="0"/>
              <a:buChar char="•"/>
              <a:defRPr kumimoji="1" sz="28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 kumimoji="1" sz="24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sz="3600" dirty="0" smtClean="0">
                <a:solidFill>
                  <a:schemeClr val="tx1"/>
                </a:solidFill>
              </a:rPr>
              <a:t>Partition clustering</a:t>
            </a:r>
            <a:endParaRPr kumimoji="0" lang="en-US" altLang="en-US" kern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kumimoji="0" lang="en-US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kumimoji="0" lang="en-US" altLang="en-US" b="1" kern="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3375076" y="1311252"/>
            <a:ext cx="8409307" cy="105565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" t="28979" r="59931" b="32294"/>
          <a:stretch/>
        </p:blipFill>
        <p:spPr>
          <a:xfrm>
            <a:off x="10019456" y="183965"/>
            <a:ext cx="1698908" cy="8764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75076" y="1478067"/>
            <a:ext cx="83432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domain clustering </a:t>
            </a:r>
          </a:p>
          <a:p>
            <a:pPr algn="just">
              <a:lnSpc>
                <a:spcPct val="200000"/>
              </a:lnSpc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Difference of the target domain and the source domain combine the new datasets.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129187"/>
              </p:ext>
            </p:extLst>
          </p:nvPr>
        </p:nvGraphicFramePr>
        <p:xfrm>
          <a:off x="3831355" y="3232393"/>
          <a:ext cx="1688517" cy="476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8" name="Equation" r:id="rId5" imgW="812447" imgH="228501" progId="Equation.DSMT4">
                  <p:embed/>
                </p:oleObj>
              </mc:Choice>
              <mc:Fallback>
                <p:oleObj name="Equation" r:id="rId5" imgW="812447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1355" y="3232393"/>
                        <a:ext cx="1688517" cy="4767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194442"/>
              </p:ext>
            </p:extLst>
          </p:nvPr>
        </p:nvGraphicFramePr>
        <p:xfrm>
          <a:off x="5785701" y="3264579"/>
          <a:ext cx="1761414" cy="506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9" name="Equation" r:id="rId7" imgW="825500" imgH="241300" progId="Equation.DSMT4">
                  <p:embed/>
                </p:oleObj>
              </mc:Choice>
              <mc:Fallback>
                <p:oleObj name="Equation" r:id="rId7" imgW="8255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5701" y="3264579"/>
                        <a:ext cx="1761414" cy="5061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6"/>
          <p:cNvSpPr/>
          <p:nvPr/>
        </p:nvSpPr>
        <p:spPr>
          <a:xfrm>
            <a:off x="3338761" y="3719356"/>
            <a:ext cx="4497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Select d+2 data to fit the linear function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6622132"/>
              </p:ext>
            </p:extLst>
          </p:nvPr>
        </p:nvGraphicFramePr>
        <p:xfrm>
          <a:off x="3831355" y="4496397"/>
          <a:ext cx="2565265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0" name="Equation" r:id="rId9" imgW="1143000" imgH="355320" progId="Equation.DSMT4">
                  <p:embed/>
                </p:oleObj>
              </mc:Choice>
              <mc:Fallback>
                <p:oleObj name="Equation" r:id="rId9" imgW="114300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1355" y="4496397"/>
                        <a:ext cx="2565265" cy="7969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椭圆 13"/>
          <p:cNvSpPr/>
          <p:nvPr/>
        </p:nvSpPr>
        <p:spPr>
          <a:xfrm>
            <a:off x="6960022" y="5774267"/>
            <a:ext cx="327232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643994" y="5757334"/>
            <a:ext cx="294618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4829430" y="5926667"/>
            <a:ext cx="23160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10570343" y="5875865"/>
            <a:ext cx="294618" cy="3048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8961995" y="5213901"/>
            <a:ext cx="294618" cy="3048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697913" y="4462531"/>
            <a:ext cx="294618" cy="3048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 flipV="1">
            <a:off x="8961995" y="4569376"/>
            <a:ext cx="1906915" cy="7969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8961995" y="5400950"/>
            <a:ext cx="1822560" cy="7127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10721601" y="4648797"/>
            <a:ext cx="147309" cy="14649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0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8072D-26F4-494B-B0DF-A277EA81CC7D}" type="slidenum">
              <a:rPr lang="en-AU" smtClean="0"/>
              <a:t>11</a:t>
            </a:fld>
            <a:endParaRPr lang="en-AU"/>
          </a:p>
        </p:txBody>
      </p:sp>
      <p:sp>
        <p:nvSpPr>
          <p:cNvPr id="6" name="Rectangle 7"/>
          <p:cNvSpPr txBox="1">
            <a:spLocks noChangeArrowheads="1"/>
          </p:cNvSpPr>
          <p:nvPr/>
        </p:nvSpPr>
        <p:spPr bwMode="auto">
          <a:xfrm>
            <a:off x="3313360" y="638587"/>
            <a:ext cx="6706096" cy="56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kumimoji="1" sz="3600">
                <a:solidFill>
                  <a:srgbClr val="0066FF"/>
                </a:solidFill>
                <a:latin typeface="Arial"/>
                <a:ea typeface="Geneva" pitchFamily="-108" charset="-70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«"/>
              <a:defRPr kumimoji="1" sz="32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Times" panose="02020603050405020304" pitchFamily="18" charset="0"/>
              <a:buChar char="•"/>
              <a:defRPr kumimoji="1" sz="28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 kumimoji="1" sz="24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sz="3600" dirty="0" smtClean="0">
                <a:solidFill>
                  <a:schemeClr val="tx1"/>
                </a:solidFill>
              </a:rPr>
              <a:t>Partition clustering</a:t>
            </a:r>
            <a:endParaRPr kumimoji="0" lang="en-US" altLang="en-US" kern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kumimoji="0" lang="en-US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kumimoji="0" lang="en-US" altLang="en-US" b="1" kern="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3375076" y="1311252"/>
            <a:ext cx="8409307" cy="105565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" t="28979" r="59931" b="32294"/>
          <a:stretch/>
        </p:blipFill>
        <p:spPr>
          <a:xfrm>
            <a:off x="10019456" y="183965"/>
            <a:ext cx="1698908" cy="8764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75075" y="1478067"/>
            <a:ext cx="84093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rule</a:t>
            </a:r>
          </a:p>
          <a:p>
            <a:pPr algn="just">
              <a:lnSpc>
                <a:spcPct val="200000"/>
              </a:lnSpc>
            </a:pPr>
            <a:r>
              <a:rPr 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The partial derivatives function </a:t>
            </a:r>
            <a:r>
              <a:rPr lang="en-US" altLang="zh-CN" kern="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zh-CN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linear </a:t>
            </a:r>
            <a:r>
              <a:rPr lang="en-US" altLang="zh-CN" kern="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zh-CN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whether have </a:t>
            </a:r>
            <a:r>
              <a:rPr lang="en-US" altLang="zh-CN" kern="0" dirty="0">
                <a:latin typeface="Arial" panose="020B0604020202020204" pitchFamily="34" charset="0"/>
                <a:cs typeface="Arial" panose="020B0604020202020204" pitchFamily="34" charset="0"/>
              </a:rPr>
              <a:t>the same symbol</a:t>
            </a:r>
          </a:p>
          <a:p>
            <a:pPr algn="just">
              <a:lnSpc>
                <a:spcPct val="200000"/>
              </a:lnSpc>
            </a:pPr>
            <a:endParaRPr lang="en-US" altLang="zh-CN" b="1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1448"/>
              </p:ext>
            </p:extLst>
          </p:nvPr>
        </p:nvGraphicFramePr>
        <p:xfrm>
          <a:off x="7541963" y="2183143"/>
          <a:ext cx="567267" cy="449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1" name="Equation" r:id="rId5" imgW="304560" imgH="241200" progId="Equation.DSMT4">
                  <p:embed/>
                </p:oleObj>
              </mc:Choice>
              <mc:Fallback>
                <p:oleObj name="Equation" r:id="rId5" imgW="3045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1963" y="2183143"/>
                        <a:ext cx="567267" cy="449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007538"/>
              </p:ext>
            </p:extLst>
          </p:nvPr>
        </p:nvGraphicFramePr>
        <p:xfrm>
          <a:off x="3923881" y="3352069"/>
          <a:ext cx="2970077" cy="830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2" name="Equation" r:id="rId7" imgW="1536700" imgH="431800" progId="Equation.DSMT4">
                  <p:embed/>
                </p:oleObj>
              </mc:Choice>
              <mc:Fallback>
                <p:oleObj name="Equation" r:id="rId7" imgW="15367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881" y="3352069"/>
                        <a:ext cx="2970077" cy="8301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658376"/>
              </p:ext>
            </p:extLst>
          </p:nvPr>
        </p:nvGraphicFramePr>
        <p:xfrm>
          <a:off x="7516256" y="3506480"/>
          <a:ext cx="1501413" cy="521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3" name="Equation" r:id="rId9" imgW="685800" imgH="241300" progId="Equation.DSMT4">
                  <p:embed/>
                </p:oleObj>
              </mc:Choice>
              <mc:Fallback>
                <p:oleObj name="Equation" r:id="rId9" imgW="6858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6256" y="3506480"/>
                        <a:ext cx="1501413" cy="5213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组合 39"/>
          <p:cNvGrpSpPr/>
          <p:nvPr/>
        </p:nvGrpSpPr>
        <p:grpSpPr>
          <a:xfrm>
            <a:off x="4035479" y="4439251"/>
            <a:ext cx="1326299" cy="1741421"/>
            <a:chOff x="3375075" y="4676313"/>
            <a:chExt cx="1326299" cy="1741421"/>
          </a:xfrm>
        </p:grpSpPr>
        <p:sp>
          <p:nvSpPr>
            <p:cNvPr id="23" name="椭圆 22"/>
            <p:cNvSpPr/>
            <p:nvPr/>
          </p:nvSpPr>
          <p:spPr>
            <a:xfrm>
              <a:off x="3375075" y="5198534"/>
              <a:ext cx="327232" cy="3048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407689" y="6112934"/>
              <a:ext cx="294618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3553495" y="5503333"/>
              <a:ext cx="1503" cy="7620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4374142" y="4676313"/>
              <a:ext cx="327232" cy="3048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406756" y="5590713"/>
              <a:ext cx="294618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4552562" y="4981112"/>
              <a:ext cx="1503" cy="7620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3454559" y="5184477"/>
              <a:ext cx="1098003" cy="77318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椭圆 41"/>
          <p:cNvSpPr/>
          <p:nvPr/>
        </p:nvSpPr>
        <p:spPr>
          <a:xfrm>
            <a:off x="6718486" y="4928960"/>
            <a:ext cx="327232" cy="3048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6751100" y="5843360"/>
            <a:ext cx="294618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/>
          <p:cNvCxnSpPr/>
          <p:nvPr/>
        </p:nvCxnSpPr>
        <p:spPr>
          <a:xfrm>
            <a:off x="6896906" y="5233759"/>
            <a:ext cx="1503" cy="7620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7717553" y="4406739"/>
            <a:ext cx="327232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750167" y="5321139"/>
            <a:ext cx="294618" cy="3048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/>
          <p:nvPr/>
        </p:nvCxnSpPr>
        <p:spPr>
          <a:xfrm>
            <a:off x="7895973" y="4711538"/>
            <a:ext cx="1503" cy="7620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46" idx="5"/>
          </p:cNvCxnSpPr>
          <p:nvPr/>
        </p:nvCxnSpPr>
        <p:spPr>
          <a:xfrm flipH="1" flipV="1">
            <a:off x="6882102" y="5092538"/>
            <a:ext cx="1119537" cy="488764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/>
        </p:nvSpPr>
        <p:spPr>
          <a:xfrm>
            <a:off x="9322009" y="4776560"/>
            <a:ext cx="327232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354623" y="5690960"/>
            <a:ext cx="294618" cy="3048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52" name="直接连接符 51"/>
          <p:cNvCxnSpPr/>
          <p:nvPr/>
        </p:nvCxnSpPr>
        <p:spPr>
          <a:xfrm>
            <a:off x="9500429" y="5081359"/>
            <a:ext cx="1503" cy="7620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10321076" y="4254339"/>
            <a:ext cx="327232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0353690" y="5168739"/>
            <a:ext cx="294618" cy="3048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55" name="直接连接符 54"/>
          <p:cNvCxnSpPr/>
          <p:nvPr/>
        </p:nvCxnSpPr>
        <p:spPr>
          <a:xfrm>
            <a:off x="10499496" y="4559138"/>
            <a:ext cx="1503" cy="7620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>
            <a:off x="9401493" y="4762503"/>
            <a:ext cx="1098003" cy="77318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1">
            <a:off x="6895403" y="4554753"/>
            <a:ext cx="985768" cy="1441007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4156928" y="6146806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ositive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7045718" y="6073152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9434107" y="6083139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525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505083" y="3698142"/>
            <a:ext cx="551167" cy="365125"/>
          </a:xfrm>
        </p:spPr>
        <p:txBody>
          <a:bodyPr/>
          <a:lstStyle/>
          <a:p>
            <a:fld id="{07C8072D-26F4-494B-B0DF-A277EA81CC7D}" type="slidenum">
              <a:rPr lang="en-AU" smtClean="0"/>
              <a:t>12</a:t>
            </a:fld>
            <a:endParaRPr lang="en-AU"/>
          </a:p>
        </p:txBody>
      </p:sp>
      <p:sp>
        <p:nvSpPr>
          <p:cNvPr id="6" name="Rectangle 7"/>
          <p:cNvSpPr txBox="1">
            <a:spLocks noChangeArrowheads="1"/>
          </p:cNvSpPr>
          <p:nvPr/>
        </p:nvSpPr>
        <p:spPr bwMode="auto">
          <a:xfrm>
            <a:off x="3313360" y="638587"/>
            <a:ext cx="6706096" cy="56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kumimoji="1" sz="3600">
                <a:solidFill>
                  <a:srgbClr val="0066FF"/>
                </a:solidFill>
                <a:latin typeface="Arial"/>
                <a:ea typeface="Geneva" pitchFamily="-108" charset="-70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«"/>
              <a:defRPr kumimoji="1" sz="32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Times" panose="02020603050405020304" pitchFamily="18" charset="0"/>
              <a:buChar char="•"/>
              <a:defRPr kumimoji="1" sz="28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 kumimoji="1" sz="24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sz="3600" dirty="0" smtClean="0">
                <a:solidFill>
                  <a:schemeClr val="tx1"/>
                </a:solidFill>
              </a:rPr>
              <a:t>Partition clustering</a:t>
            </a:r>
            <a:endParaRPr kumimoji="0" lang="en-US" altLang="en-US" kern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kumimoji="0" lang="en-US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kumimoji="0" lang="en-US" altLang="en-US" b="1" kern="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3375076" y="1311252"/>
            <a:ext cx="8409307" cy="105565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" t="28979" r="59931" b="32294"/>
          <a:stretch/>
        </p:blipFill>
        <p:spPr>
          <a:xfrm>
            <a:off x="10019456" y="183965"/>
            <a:ext cx="1698908" cy="876469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465" y="1814445"/>
            <a:ext cx="2809415" cy="21033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536" y="1814445"/>
            <a:ext cx="2909668" cy="217836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070276" y="1642534"/>
            <a:ext cx="110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 </a:t>
            </a:r>
            <a:r>
              <a:rPr lang="en-US" altLang="zh-CN" dirty="0" smtClean="0">
                <a:solidFill>
                  <a:srgbClr val="62FE5A"/>
                </a:solidFill>
              </a:rPr>
              <a:t>:------</a:t>
            </a:r>
          </a:p>
          <a:p>
            <a:r>
              <a:rPr lang="en-US" altLang="zh-CN" dirty="0" smtClean="0"/>
              <a:t>T </a:t>
            </a:r>
            <a:r>
              <a:rPr lang="en-US" altLang="zh-CN" dirty="0" smtClean="0">
                <a:solidFill>
                  <a:srgbClr val="FF0000"/>
                </a:solidFill>
              </a:rPr>
              <a:t>:----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9291323" y="2076997"/>
            <a:ext cx="0" cy="1803707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9770498" y="2001770"/>
            <a:ext cx="0" cy="1803707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0375057" y="2001770"/>
            <a:ext cx="0" cy="1803707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178" y="3992806"/>
            <a:ext cx="3345987" cy="2505017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3070276" y="3931398"/>
            <a:ext cx="110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 </a:t>
            </a:r>
            <a:r>
              <a:rPr lang="en-US" altLang="zh-CN" dirty="0" smtClean="0">
                <a:solidFill>
                  <a:srgbClr val="62FE5A"/>
                </a:solidFill>
              </a:rPr>
              <a:t>:------</a:t>
            </a:r>
          </a:p>
          <a:p>
            <a:r>
              <a:rPr lang="en-US" altLang="zh-CN" dirty="0" smtClean="0"/>
              <a:t>T </a:t>
            </a:r>
            <a:r>
              <a:rPr lang="en-US" altLang="zh-CN" dirty="0" smtClean="0">
                <a:solidFill>
                  <a:srgbClr val="FF0000"/>
                </a:solidFill>
              </a:rPr>
              <a:t>:----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390" y="4367918"/>
            <a:ext cx="2884209" cy="215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8072D-26F4-494B-B0DF-A277EA81CC7D}" type="slidenum">
              <a:rPr lang="en-AU" smtClean="0"/>
              <a:t>13</a:t>
            </a:fld>
            <a:endParaRPr lang="en-AU"/>
          </a:p>
        </p:txBody>
      </p:sp>
      <p:sp>
        <p:nvSpPr>
          <p:cNvPr id="6" name="Rectangle 7"/>
          <p:cNvSpPr txBox="1">
            <a:spLocks noChangeArrowheads="1"/>
          </p:cNvSpPr>
          <p:nvPr/>
        </p:nvSpPr>
        <p:spPr bwMode="auto">
          <a:xfrm>
            <a:off x="3313360" y="638587"/>
            <a:ext cx="6706096" cy="56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kumimoji="1" sz="3600">
                <a:solidFill>
                  <a:srgbClr val="0066FF"/>
                </a:solidFill>
                <a:latin typeface="Arial"/>
                <a:ea typeface="Geneva" pitchFamily="-108" charset="-70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«"/>
              <a:defRPr kumimoji="1" sz="32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Times" panose="02020603050405020304" pitchFamily="18" charset="0"/>
              <a:buChar char="•"/>
              <a:defRPr kumimoji="1" sz="28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 kumimoji="1" sz="24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sz="3600" dirty="0" smtClean="0">
                <a:solidFill>
                  <a:schemeClr val="tx1"/>
                </a:solidFill>
              </a:rPr>
              <a:t>Multi-source domain</a:t>
            </a:r>
            <a:endParaRPr kumimoji="0" lang="en-US" altLang="en-US" kern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kumimoji="0" lang="en-US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kumimoji="0" lang="en-US" altLang="en-US" b="1" kern="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3375076" y="1311252"/>
            <a:ext cx="8409307" cy="105565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" t="28979" r="59931" b="32294"/>
          <a:stretch/>
        </p:blipFill>
        <p:spPr>
          <a:xfrm>
            <a:off x="10019456" y="183965"/>
            <a:ext cx="1698908" cy="876469"/>
          </a:xfrm>
          <a:prstGeom prst="rect">
            <a:avLst/>
          </a:prstGeom>
        </p:spPr>
      </p:pic>
      <p:sp>
        <p:nvSpPr>
          <p:cNvPr id="55" name="Rectangle 6"/>
          <p:cNvSpPr/>
          <p:nvPr/>
        </p:nvSpPr>
        <p:spPr>
          <a:xfrm>
            <a:off x="3150436" y="1657953"/>
            <a:ext cx="86339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For the multi-source domain, we use </a:t>
            </a:r>
            <a:r>
              <a:rPr lang="en-US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ensemble strategy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to stacking all the source domains’ knowledge</a:t>
            </a:r>
            <a:endParaRPr lang="en-US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200000"/>
              </a:lnSpc>
            </a:pPr>
            <a:endParaRPr lang="en-US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375339"/>
              </p:ext>
            </p:extLst>
          </p:nvPr>
        </p:nvGraphicFramePr>
        <p:xfrm>
          <a:off x="4060158" y="2826912"/>
          <a:ext cx="2609850" cy="906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6" name="Equation" r:id="rId5" imgW="1346200" imgH="457200" progId="Equation.DSMT4">
                  <p:embed/>
                </p:oleObj>
              </mc:Choice>
              <mc:Fallback>
                <p:oleObj name="Equation" r:id="rId5" imgW="1346200" imgH="457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0158" y="2826912"/>
                        <a:ext cx="2609850" cy="9069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725848"/>
              </p:ext>
            </p:extLst>
          </p:nvPr>
        </p:nvGraphicFramePr>
        <p:xfrm>
          <a:off x="7579729" y="2909330"/>
          <a:ext cx="2923738" cy="807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7" name="Equation" r:id="rId7" imgW="1548728" imgH="431613" progId="Equation.DSMT4">
                  <p:embed/>
                </p:oleObj>
              </mc:Choice>
              <mc:Fallback>
                <p:oleObj name="Equation" r:id="rId7" imgW="1548728" imgH="431613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9729" y="2909330"/>
                        <a:ext cx="2923738" cy="8071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6"/>
          <p:cNvSpPr/>
          <p:nvPr/>
        </p:nvSpPr>
        <p:spPr>
          <a:xfrm>
            <a:off x="3150436" y="3733881"/>
            <a:ext cx="8633947" cy="560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the best source domain </a:t>
            </a:r>
            <a:r>
              <a:rPr 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to transfer would be better?</a:t>
            </a: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425065"/>
              </p:ext>
            </p:extLst>
          </p:nvPr>
        </p:nvGraphicFramePr>
        <p:xfrm>
          <a:off x="5162550" y="4540464"/>
          <a:ext cx="3352800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8" name="Equation" r:id="rId9" imgW="1777680" imgH="304560" progId="Equation.DSMT4">
                  <p:embed/>
                </p:oleObj>
              </mc:Choice>
              <mc:Fallback>
                <p:oleObj name="Equation" r:id="rId9" imgW="177768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2550" y="4540464"/>
                        <a:ext cx="3352800" cy="5699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501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8072D-26F4-494B-B0DF-A277EA81CC7D}" type="slidenum">
              <a:rPr lang="en-AU" smtClean="0"/>
              <a:t>14</a:t>
            </a:fld>
            <a:endParaRPr lang="en-AU"/>
          </a:p>
        </p:txBody>
      </p:sp>
      <p:sp>
        <p:nvSpPr>
          <p:cNvPr id="6" name="Rectangle 7"/>
          <p:cNvSpPr txBox="1">
            <a:spLocks noChangeArrowheads="1"/>
          </p:cNvSpPr>
          <p:nvPr/>
        </p:nvSpPr>
        <p:spPr bwMode="auto">
          <a:xfrm>
            <a:off x="3313360" y="638587"/>
            <a:ext cx="6706096" cy="56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kumimoji="1" sz="3600">
                <a:solidFill>
                  <a:srgbClr val="0066FF"/>
                </a:solidFill>
                <a:latin typeface="Arial"/>
                <a:ea typeface="Geneva" pitchFamily="-108" charset="-70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«"/>
              <a:defRPr kumimoji="1" sz="32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Times" panose="02020603050405020304" pitchFamily="18" charset="0"/>
              <a:buChar char="•"/>
              <a:defRPr kumimoji="1" sz="28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 kumimoji="1" sz="24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sz="3600" dirty="0" smtClean="0">
                <a:solidFill>
                  <a:schemeClr val="tx1"/>
                </a:solidFill>
              </a:rPr>
              <a:t>Multi-source domain</a:t>
            </a:r>
            <a:endParaRPr kumimoji="0" lang="en-US" altLang="en-US" kern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kumimoji="0" lang="en-US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kumimoji="0" lang="en-US" altLang="en-US" b="1" kern="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3375076" y="1311252"/>
            <a:ext cx="8409307" cy="105565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" t="28979" r="59931" b="32294"/>
          <a:stretch/>
        </p:blipFill>
        <p:spPr>
          <a:xfrm>
            <a:off x="10019456" y="183965"/>
            <a:ext cx="1698908" cy="876469"/>
          </a:xfrm>
          <a:prstGeom prst="rect">
            <a:avLst/>
          </a:prstGeom>
        </p:spPr>
      </p:pic>
      <p:sp>
        <p:nvSpPr>
          <p:cNvPr id="55" name="Rectangle 6"/>
          <p:cNvSpPr/>
          <p:nvPr/>
        </p:nvSpPr>
        <p:spPr>
          <a:xfrm>
            <a:off x="3150436" y="1657953"/>
            <a:ext cx="8633947" cy="560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Combine all the source domains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599" y="2375331"/>
            <a:ext cx="5342857" cy="4000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575435" y="2514582"/>
            <a:ext cx="1101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S1 </a:t>
            </a:r>
            <a:r>
              <a:rPr lang="en-US" altLang="zh-CN" dirty="0" smtClean="0">
                <a:solidFill>
                  <a:schemeClr val="accent1"/>
                </a:solidFill>
              </a:rPr>
              <a:t>:------</a:t>
            </a:r>
          </a:p>
          <a:p>
            <a:r>
              <a:rPr lang="en-US" altLang="zh-CN" dirty="0" smtClean="0"/>
              <a:t>S2</a:t>
            </a:r>
            <a:r>
              <a:rPr lang="en-US" altLang="zh-CN" dirty="0" smtClean="0">
                <a:solidFill>
                  <a:srgbClr val="FF0000"/>
                </a:solidFill>
              </a:rPr>
              <a:t>:------</a:t>
            </a:r>
          </a:p>
          <a:p>
            <a:r>
              <a:rPr lang="en-US" altLang="zh-CN" dirty="0" smtClean="0"/>
              <a:t>T </a:t>
            </a:r>
            <a:r>
              <a:rPr lang="en-US" altLang="zh-CN" dirty="0" smtClean="0">
                <a:solidFill>
                  <a:schemeClr val="accent4"/>
                </a:solidFill>
              </a:rPr>
              <a:t>:-------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7145867" y="3250004"/>
            <a:ext cx="16933" cy="171146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992533" y="3250004"/>
            <a:ext cx="0" cy="2337774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8822267" y="3572933"/>
            <a:ext cx="41294" cy="214195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666408" y="3025405"/>
            <a:ext cx="0" cy="1393486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7213600" y="3014132"/>
            <a:ext cx="23160" cy="1998134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8173598" y="2861283"/>
            <a:ext cx="5326" cy="2795234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8622333" y="2861283"/>
            <a:ext cx="13544" cy="2857093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83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813542" y="1549453"/>
            <a:ext cx="8970838" cy="37359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&amp; </a:t>
            </a:r>
            <a:r>
              <a:rPr lang="en-US" sz="44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pPr marL="0" indent="0" algn="ctr">
              <a:buNone/>
            </a:pPr>
            <a:endParaRPr lang="en-US" sz="1800" b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8072D-26F4-494B-B0DF-A277EA81CC7D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250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74" y="539984"/>
            <a:ext cx="8984905" cy="175259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	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9819" y="2609945"/>
            <a:ext cx="5524560" cy="2986410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US" dirty="0" smtClean="0"/>
              <a:t>Problem statement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en-US" dirty="0" smtClean="0"/>
              <a:t>Gaussian process</a:t>
            </a:r>
            <a:endParaRPr lang="en-US" dirty="0"/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en-US" dirty="0" smtClean="0"/>
              <a:t>Partition clustering</a:t>
            </a:r>
            <a:endParaRPr lang="en-US" dirty="0"/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en-US" dirty="0" smtClean="0"/>
              <a:t>Combination rule</a:t>
            </a:r>
            <a:endParaRPr lang="en-US" dirty="0"/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en-US" dirty="0" smtClean="0"/>
              <a:t>Multi-source domain</a:t>
            </a:r>
            <a:endParaRPr lang="en-US" dirty="0"/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en-US" dirty="0" smtClean="0"/>
              <a:t>Heterogeneous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8072D-26F4-494B-B0DF-A277EA81CC7D}" type="slidenum">
              <a:rPr lang="en-AU" smtClean="0"/>
              <a:t>2</a:t>
            </a:fld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2974312" y="864159"/>
            <a:ext cx="5245239" cy="60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6422571" y="1903595"/>
            <a:ext cx="5245239" cy="60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Arc 13"/>
          <p:cNvSpPr/>
          <p:nvPr/>
        </p:nvSpPr>
        <p:spPr>
          <a:xfrm>
            <a:off x="6957559" y="897105"/>
            <a:ext cx="2484000" cy="2069960"/>
          </a:xfrm>
          <a:prstGeom prst="arc">
            <a:avLst/>
          </a:prstGeom>
          <a:ln w="412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Arc 14"/>
          <p:cNvSpPr/>
          <p:nvPr/>
        </p:nvSpPr>
        <p:spPr>
          <a:xfrm rot="10800000">
            <a:off x="5218099" y="-137606"/>
            <a:ext cx="2484000" cy="2069960"/>
          </a:xfrm>
          <a:prstGeom prst="arc">
            <a:avLst/>
          </a:prstGeom>
          <a:ln w="412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TextBox 27"/>
          <p:cNvSpPr txBox="1"/>
          <p:nvPr/>
        </p:nvSpPr>
        <p:spPr>
          <a:xfrm>
            <a:off x="9503579" y="1534263"/>
            <a:ext cx="2240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Kai Yang, CAI, FEIT</a:t>
            </a:r>
            <a:endParaRPr lang="en-AU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" t="28979" r="59931" b="32294"/>
          <a:stretch/>
        </p:blipFill>
        <p:spPr>
          <a:xfrm>
            <a:off x="9945886" y="183965"/>
            <a:ext cx="1698908" cy="8764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" t="28979" r="59931" b="32294"/>
          <a:stretch/>
        </p:blipFill>
        <p:spPr>
          <a:xfrm>
            <a:off x="10019456" y="183965"/>
            <a:ext cx="1698908" cy="87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7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8072D-26F4-494B-B0DF-A277EA81CC7D}" type="slidenum">
              <a:rPr lang="en-AU" smtClean="0"/>
              <a:t>3</a:t>
            </a:fld>
            <a:endParaRPr lang="en-AU"/>
          </a:p>
        </p:txBody>
      </p:sp>
      <p:sp>
        <p:nvSpPr>
          <p:cNvPr id="6" name="Rectangle 7"/>
          <p:cNvSpPr txBox="1">
            <a:spLocks noChangeArrowheads="1"/>
          </p:cNvSpPr>
          <p:nvPr/>
        </p:nvSpPr>
        <p:spPr bwMode="auto">
          <a:xfrm>
            <a:off x="3313360" y="638587"/>
            <a:ext cx="6479041" cy="56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kumimoji="1" sz="3600">
                <a:solidFill>
                  <a:srgbClr val="0066FF"/>
                </a:solidFill>
                <a:latin typeface="Arial"/>
                <a:ea typeface="Geneva" pitchFamily="-108" charset="-70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«"/>
              <a:defRPr kumimoji="1" sz="32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Times" panose="02020603050405020304" pitchFamily="18" charset="0"/>
              <a:buChar char="•"/>
              <a:defRPr kumimoji="1" sz="28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 kumimoji="1" sz="24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9pPr>
          </a:lstStyle>
          <a:p>
            <a:pPr marL="0" indent="0" eaLnBrk="1" hangingPunct="1">
              <a:buNone/>
              <a:defRPr/>
            </a:pPr>
            <a:r>
              <a:rPr kumimoji="0" lang="en-US" altLang="en-US" sz="36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Transfer Learning?</a:t>
            </a:r>
            <a:endParaRPr kumimoji="0" lang="en-US" altLang="en-US" sz="360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kumimoji="0" lang="en-US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kumimoji="0" lang="en-US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kumimoji="0" lang="en-US" altLang="en-US" b="1" kern="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68348" y="4869330"/>
            <a:ext cx="65723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 smtClean="0"/>
              <a:t>Transfer </a:t>
            </a:r>
            <a:r>
              <a:rPr lang="en-US" sz="2000" dirty="0"/>
              <a:t>learning mimics the human learning process, </a:t>
            </a:r>
            <a:r>
              <a:rPr lang="en-US" sz="2000" dirty="0" smtClean="0"/>
              <a:t>it borrows </a:t>
            </a:r>
            <a:r>
              <a:rPr lang="en-US" sz="2000" dirty="0"/>
              <a:t>data from a similar area of knowledge as a possible solution for solving problems when there is a shortage of data in the target domain.</a:t>
            </a:r>
            <a:endParaRPr lang="en-AU" sz="2000" dirty="0"/>
          </a:p>
        </p:txBody>
      </p:sp>
      <p:sp>
        <p:nvSpPr>
          <p:cNvPr id="8" name="Pentagon 7"/>
          <p:cNvSpPr/>
          <p:nvPr/>
        </p:nvSpPr>
        <p:spPr>
          <a:xfrm>
            <a:off x="3375076" y="1311252"/>
            <a:ext cx="8409307" cy="105565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" t="28979" r="59931" b="32294"/>
          <a:stretch/>
        </p:blipFill>
        <p:spPr>
          <a:xfrm>
            <a:off x="9945886" y="183965"/>
            <a:ext cx="1698908" cy="876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" t="28979" r="59931" b="32294"/>
          <a:stretch/>
        </p:blipFill>
        <p:spPr>
          <a:xfrm>
            <a:off x="10019456" y="183965"/>
            <a:ext cx="1698908" cy="87646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48" y="1952043"/>
            <a:ext cx="6146168" cy="25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2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8072D-26F4-494B-B0DF-A277EA81CC7D}" type="slidenum">
              <a:rPr lang="en-AU" smtClean="0"/>
              <a:t>4</a:t>
            </a:fld>
            <a:endParaRPr lang="en-AU"/>
          </a:p>
        </p:txBody>
      </p:sp>
      <p:sp>
        <p:nvSpPr>
          <p:cNvPr id="6" name="Rectangle 7"/>
          <p:cNvSpPr txBox="1">
            <a:spLocks noChangeArrowheads="1"/>
          </p:cNvSpPr>
          <p:nvPr/>
        </p:nvSpPr>
        <p:spPr bwMode="auto">
          <a:xfrm>
            <a:off x="3313360" y="638587"/>
            <a:ext cx="6479041" cy="56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kumimoji="1" sz="3600">
                <a:solidFill>
                  <a:srgbClr val="0066FF"/>
                </a:solidFill>
                <a:latin typeface="Arial"/>
                <a:ea typeface="Geneva" pitchFamily="-108" charset="-70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«"/>
              <a:defRPr kumimoji="1" sz="32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Times" panose="02020603050405020304" pitchFamily="18" charset="0"/>
              <a:buChar char="•"/>
              <a:defRPr kumimoji="1" sz="28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 kumimoji="1" sz="24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9pPr>
          </a:lstStyle>
          <a:p>
            <a:pPr marL="0" indent="0" eaLnBrk="1" hangingPunct="1">
              <a:buNone/>
              <a:defRPr/>
            </a:pPr>
            <a:r>
              <a:rPr kumimoji="0" lang="en-US" altLang="en-US" sz="36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Transfer Learning?</a:t>
            </a:r>
            <a:endParaRPr kumimoji="0" lang="en-US" altLang="en-US" sz="360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kumimoji="0" lang="en-US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kumimoji="0" lang="en-US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kumimoji="0" lang="en-US" altLang="en-US" b="1" kern="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3375076" y="1311252"/>
            <a:ext cx="8409307" cy="105565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" t="28979" r="59931" b="32294"/>
          <a:stretch/>
        </p:blipFill>
        <p:spPr>
          <a:xfrm>
            <a:off x="9945886" y="183965"/>
            <a:ext cx="1698908" cy="87646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472585" y="1838201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Red wine</a:t>
            </a:r>
            <a:endParaRPr lang="en-AU" dirty="0"/>
          </a:p>
        </p:txBody>
      </p:sp>
      <p:sp>
        <p:nvSpPr>
          <p:cNvPr id="13" name="Rectangle 12"/>
          <p:cNvSpPr/>
          <p:nvPr/>
        </p:nvSpPr>
        <p:spPr>
          <a:xfrm>
            <a:off x="8047352" y="1892096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White wine</a:t>
            </a:r>
            <a:endParaRPr lang="en-AU" dirty="0"/>
          </a:p>
        </p:txBody>
      </p:sp>
      <p:sp>
        <p:nvSpPr>
          <p:cNvPr id="14" name="Rectangle 13"/>
          <p:cNvSpPr/>
          <p:nvPr/>
        </p:nvSpPr>
        <p:spPr>
          <a:xfrm>
            <a:off x="4045230" y="6259616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House in China</a:t>
            </a:r>
            <a:endParaRPr lang="en-AU" dirty="0"/>
          </a:p>
        </p:txBody>
      </p:sp>
      <p:sp>
        <p:nvSpPr>
          <p:cNvPr id="15" name="Rectangle 14"/>
          <p:cNvSpPr/>
          <p:nvPr/>
        </p:nvSpPr>
        <p:spPr>
          <a:xfrm>
            <a:off x="8738367" y="6169997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House in Australia</a:t>
            </a:r>
            <a:endParaRPr lang="en-AU" dirty="0"/>
          </a:p>
        </p:txBody>
      </p:sp>
      <p:sp>
        <p:nvSpPr>
          <p:cNvPr id="16" name="Striped Right Arrow 15"/>
          <p:cNvSpPr/>
          <p:nvPr/>
        </p:nvSpPr>
        <p:spPr>
          <a:xfrm>
            <a:off x="6551901" y="2590203"/>
            <a:ext cx="1489988" cy="381402"/>
          </a:xfrm>
          <a:prstGeom prst="stripedRightArrow">
            <a:avLst>
              <a:gd name="adj1" fmla="val 40477"/>
              <a:gd name="adj2" fmla="val 16244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Striped Right Arrow 16"/>
          <p:cNvSpPr/>
          <p:nvPr/>
        </p:nvSpPr>
        <p:spPr>
          <a:xfrm>
            <a:off x="6551901" y="4997353"/>
            <a:ext cx="1489988" cy="381402"/>
          </a:xfrm>
          <a:prstGeom prst="stripedRightArrow">
            <a:avLst>
              <a:gd name="adj1" fmla="val 40477"/>
              <a:gd name="adj2" fmla="val 16244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" t="28979" r="59931" b="32294"/>
          <a:stretch/>
        </p:blipFill>
        <p:spPr>
          <a:xfrm>
            <a:off x="10019456" y="183965"/>
            <a:ext cx="1698908" cy="8764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514" y="2262275"/>
            <a:ext cx="2494515" cy="18259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2680" y="2314842"/>
            <a:ext cx="2519442" cy="176737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9514" y="4538133"/>
            <a:ext cx="2654234" cy="165463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5049" y="4465022"/>
            <a:ext cx="2686050" cy="1704975"/>
          </a:xfrm>
          <a:prstGeom prst="rect">
            <a:avLst/>
          </a:prstGeom>
        </p:spPr>
      </p:pic>
      <p:sp>
        <p:nvSpPr>
          <p:cNvPr id="19" name="Rectangle 11"/>
          <p:cNvSpPr/>
          <p:nvPr/>
        </p:nvSpPr>
        <p:spPr>
          <a:xfrm>
            <a:off x="2801842" y="1497358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omogenous</a:t>
            </a:r>
            <a:r>
              <a:rPr lang="en-US" altLang="zh-CN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AU" dirty="0"/>
          </a:p>
        </p:txBody>
      </p:sp>
      <p:sp>
        <p:nvSpPr>
          <p:cNvPr id="20" name="Rectangle 11"/>
          <p:cNvSpPr/>
          <p:nvPr/>
        </p:nvSpPr>
        <p:spPr>
          <a:xfrm>
            <a:off x="2801842" y="4082212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Heterogeneous</a:t>
            </a:r>
            <a:r>
              <a:rPr lang="en-US" altLang="zh-CN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339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8072D-26F4-494B-B0DF-A277EA81CC7D}" type="slidenum">
              <a:rPr lang="en-AU" smtClean="0"/>
              <a:t>5</a:t>
            </a:fld>
            <a:endParaRPr lang="en-AU"/>
          </a:p>
        </p:txBody>
      </p:sp>
      <p:sp>
        <p:nvSpPr>
          <p:cNvPr id="6" name="Rectangle 7"/>
          <p:cNvSpPr txBox="1">
            <a:spLocks noChangeArrowheads="1"/>
          </p:cNvSpPr>
          <p:nvPr/>
        </p:nvSpPr>
        <p:spPr bwMode="auto">
          <a:xfrm>
            <a:off x="3313360" y="638587"/>
            <a:ext cx="6479041" cy="56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kumimoji="1" sz="3600">
                <a:solidFill>
                  <a:srgbClr val="0066FF"/>
                </a:solidFill>
                <a:latin typeface="Arial"/>
                <a:ea typeface="Geneva" pitchFamily="-108" charset="-70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«"/>
              <a:defRPr kumimoji="1" sz="32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Times" panose="02020603050405020304" pitchFamily="18" charset="0"/>
              <a:buChar char="•"/>
              <a:defRPr kumimoji="1" sz="28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 kumimoji="1" sz="24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9pPr>
          </a:lstStyle>
          <a:p>
            <a:pPr marL="0" indent="0" eaLnBrk="1" hangingPunct="1">
              <a:buNone/>
              <a:defRPr/>
            </a:pPr>
            <a:r>
              <a:rPr kumimoji="0" lang="en-US" altLang="en-US" sz="36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kumimoji="0" lang="en-US" altLang="en-US" sz="360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kumimoji="0" lang="en-US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kumimoji="0" lang="en-US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kumimoji="0" lang="en-US" altLang="en-US" b="1" kern="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3375076" y="1311252"/>
            <a:ext cx="8409307" cy="105565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" t="28979" r="59931" b="32294"/>
          <a:stretch/>
        </p:blipFill>
        <p:spPr>
          <a:xfrm>
            <a:off x="9945886" y="183965"/>
            <a:ext cx="1698908" cy="8764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" t="28979" r="59931" b="32294"/>
          <a:stretch/>
        </p:blipFill>
        <p:spPr>
          <a:xfrm>
            <a:off x="10019456" y="183965"/>
            <a:ext cx="1698908" cy="876469"/>
          </a:xfrm>
          <a:prstGeom prst="rect">
            <a:avLst/>
          </a:prstGeom>
        </p:spPr>
      </p:pic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2894063" y="16494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5" name="Rectangle 1"/>
          <p:cNvSpPr/>
          <p:nvPr/>
        </p:nvSpPr>
        <p:spPr>
          <a:xfrm>
            <a:off x="3313360" y="1537914"/>
            <a:ext cx="847102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Multi-source domain adaptation for regression problem</a:t>
            </a:r>
            <a:endParaRPr lang="en-US" sz="16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1600" kern="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omain                             ,    source domains                               , target domain         .</a:t>
            </a:r>
            <a:endParaRPr lang="en-US" sz="16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 Task                                 </a:t>
            </a:r>
          </a:p>
          <a:p>
            <a:pPr>
              <a:lnSpc>
                <a:spcPct val="200000"/>
              </a:lnSpc>
            </a:pPr>
            <a:r>
              <a:rPr lang="en-US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 The values of task are continuous.</a:t>
            </a:r>
            <a:endParaRPr lang="en-US" sz="16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Homogenous problem</a:t>
            </a:r>
            <a:endParaRPr lang="en-US" sz="16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or  </a:t>
            </a:r>
          </a:p>
          <a:p>
            <a:pPr>
              <a:lnSpc>
                <a:spcPct val="200000"/>
              </a:lnSpc>
            </a:pPr>
            <a:endParaRPr lang="en-US" sz="16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</a:p>
          <a:p>
            <a:pPr>
              <a:lnSpc>
                <a:spcPct val="200000"/>
              </a:lnSpc>
            </a:pPr>
            <a:r>
              <a:rPr lang="en-US" altLang="zh-CN" sz="1600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The </a:t>
            </a:r>
            <a:r>
              <a:rPr lang="en-US" altLang="zh-CN" sz="1600" kern="0" dirty="0">
                <a:latin typeface="Arial" panose="020B0604020202020204" pitchFamily="34" charset="0"/>
                <a:cs typeface="Arial" panose="020B0604020202020204" pitchFamily="34" charset="0"/>
              </a:rPr>
              <a:t>multiple source domains have </a:t>
            </a:r>
            <a:r>
              <a:rPr lang="en-US" altLang="zh-CN" sz="16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labeled data</a:t>
            </a:r>
            <a:r>
              <a:rPr lang="en-US" altLang="zh-CN" sz="1600" kern="0" dirty="0">
                <a:latin typeface="Arial" panose="020B0604020202020204" pitchFamily="34" charset="0"/>
                <a:cs typeface="Arial" panose="020B0604020202020204" pitchFamily="34" charset="0"/>
              </a:rPr>
              <a:t>, the </a:t>
            </a:r>
            <a:r>
              <a:rPr lang="en-US" altLang="zh-CN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target </a:t>
            </a:r>
            <a:r>
              <a:rPr lang="en-US" altLang="zh-CN" sz="1600" kern="0" dirty="0">
                <a:latin typeface="Arial" panose="020B0604020202020204" pitchFamily="34" charset="0"/>
                <a:cs typeface="Arial" panose="020B0604020202020204" pitchFamily="34" charset="0"/>
              </a:rPr>
              <a:t>domain has </a:t>
            </a:r>
            <a:r>
              <a:rPr lang="en-US" altLang="zh-CN" sz="16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few labeled </a:t>
            </a: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266109"/>
              </p:ext>
            </p:extLst>
          </p:nvPr>
        </p:nvGraphicFramePr>
        <p:xfrm>
          <a:off x="3697288" y="4096262"/>
          <a:ext cx="15811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7" name="Equation" r:id="rId6" imgW="825480" imgH="228600" progId="Equation.DSMT4">
                  <p:embed/>
                </p:oleObj>
              </mc:Choice>
              <mc:Fallback>
                <p:oleObj name="Equation" r:id="rId6" imgW="825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97288" y="4096262"/>
                        <a:ext cx="158115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351263"/>
              </p:ext>
            </p:extLst>
          </p:nvPr>
        </p:nvGraphicFramePr>
        <p:xfrm>
          <a:off x="3697288" y="4596746"/>
          <a:ext cx="1062490" cy="455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8" name="Equation" r:id="rId8" imgW="533160" imgH="228600" progId="Equation.DSMT4">
                  <p:embed/>
                </p:oleObj>
              </mc:Choice>
              <mc:Fallback>
                <p:oleObj name="Equation" r:id="rId8" imgW="533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97288" y="4596746"/>
                        <a:ext cx="1062490" cy="455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483940"/>
              </p:ext>
            </p:extLst>
          </p:nvPr>
        </p:nvGraphicFramePr>
        <p:xfrm>
          <a:off x="4521729" y="2215195"/>
          <a:ext cx="155733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9" name="Equation" r:id="rId10" imgW="914400" imgH="203040" progId="Equation.DSMT4">
                  <p:embed/>
                </p:oleObj>
              </mc:Choice>
              <mc:Fallback>
                <p:oleObj name="Equation" r:id="rId10" imgW="9144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21729" y="2215195"/>
                        <a:ext cx="1557337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6041680"/>
              </p:ext>
            </p:extLst>
          </p:nvPr>
        </p:nvGraphicFramePr>
        <p:xfrm>
          <a:off x="7827865" y="2164030"/>
          <a:ext cx="169386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0" name="Equation" r:id="rId12" imgW="863280" imgH="228600" progId="Equation.DSMT4">
                  <p:embed/>
                </p:oleObj>
              </mc:Choice>
              <mc:Fallback>
                <p:oleObj name="Equation" r:id="rId12" imgW="863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827865" y="2164030"/>
                        <a:ext cx="169386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488623"/>
              </p:ext>
            </p:extLst>
          </p:nvPr>
        </p:nvGraphicFramePr>
        <p:xfrm>
          <a:off x="10985241" y="2112008"/>
          <a:ext cx="374650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1" name="Equation" r:id="rId14" imgW="190440" imgH="228600" progId="Equation.DSMT4">
                  <p:embed/>
                </p:oleObj>
              </mc:Choice>
              <mc:Fallback>
                <p:oleObj name="Equation" r:id="rId14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985241" y="2112008"/>
                        <a:ext cx="374650" cy="449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523844"/>
              </p:ext>
            </p:extLst>
          </p:nvPr>
        </p:nvGraphicFramePr>
        <p:xfrm>
          <a:off x="4325938" y="2682367"/>
          <a:ext cx="1905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2" name="Equation" r:id="rId16" imgW="1015920" imgH="203040" progId="Equation.DSMT4">
                  <p:embed/>
                </p:oleObj>
              </mc:Choice>
              <mc:Fallback>
                <p:oleObj name="Equation" r:id="rId16" imgW="10159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325938" y="2682367"/>
                        <a:ext cx="19050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647281"/>
              </p:ext>
            </p:extLst>
          </p:nvPr>
        </p:nvGraphicFramePr>
        <p:xfrm>
          <a:off x="5810884" y="4096262"/>
          <a:ext cx="2236787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3" name="Equation" r:id="rId18" imgW="1168200" imgH="228600" progId="Equation.DSMT4">
                  <p:embed/>
                </p:oleObj>
              </mc:Choice>
              <mc:Fallback>
                <p:oleObj name="Equation" r:id="rId18" imgW="1168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810884" y="4096262"/>
                        <a:ext cx="2236787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50022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8072D-26F4-494B-B0DF-A277EA81CC7D}" type="slidenum">
              <a:rPr lang="en-AU" smtClean="0"/>
              <a:t>6</a:t>
            </a:fld>
            <a:endParaRPr lang="en-AU"/>
          </a:p>
        </p:txBody>
      </p:sp>
      <p:sp>
        <p:nvSpPr>
          <p:cNvPr id="6" name="Rectangle 7"/>
          <p:cNvSpPr txBox="1">
            <a:spLocks noChangeArrowheads="1"/>
          </p:cNvSpPr>
          <p:nvPr/>
        </p:nvSpPr>
        <p:spPr bwMode="auto">
          <a:xfrm>
            <a:off x="3313360" y="638587"/>
            <a:ext cx="6706096" cy="56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kumimoji="1" sz="3600">
                <a:solidFill>
                  <a:srgbClr val="0066FF"/>
                </a:solidFill>
                <a:latin typeface="Arial"/>
                <a:ea typeface="Geneva" pitchFamily="-108" charset="-70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«"/>
              <a:defRPr kumimoji="1" sz="32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Times" panose="02020603050405020304" pitchFamily="18" charset="0"/>
              <a:buChar char="•"/>
              <a:defRPr kumimoji="1" sz="28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 kumimoji="1" sz="24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sz="3600" dirty="0" smtClean="0">
                <a:solidFill>
                  <a:schemeClr val="tx1"/>
                </a:solidFill>
              </a:rPr>
              <a:t>Gaussian process</a:t>
            </a:r>
            <a:endParaRPr kumimoji="0" lang="en-US" altLang="en-US" kern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kumimoji="0" lang="en-US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kumimoji="0" lang="en-US" altLang="en-US" b="1" kern="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3375076" y="1311252"/>
            <a:ext cx="8409307" cy="105565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" t="28979" r="59931" b="32294"/>
          <a:stretch/>
        </p:blipFill>
        <p:spPr>
          <a:xfrm>
            <a:off x="10019456" y="183965"/>
            <a:ext cx="1698908" cy="8764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13360" y="1610522"/>
            <a:ext cx="814894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Definition </a:t>
            </a:r>
            <a:r>
              <a:rPr lang="en-US" sz="1600" kern="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zh-CN" sz="1600" kern="0" dirty="0">
                <a:latin typeface="Arial" panose="020B0604020202020204" pitchFamily="34" charset="0"/>
                <a:cs typeface="Arial" panose="020B0604020202020204" pitchFamily="34" charset="0"/>
              </a:rPr>
              <a:t>Gaussian </a:t>
            </a:r>
            <a:r>
              <a:rPr lang="en-US" altLang="zh-CN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process (GP)</a:t>
            </a:r>
            <a:r>
              <a:rPr lang="en-US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200000"/>
              </a:lnSpc>
            </a:pPr>
            <a:r>
              <a:rPr lang="en-US" sz="1600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A </a:t>
            </a:r>
            <a:r>
              <a:rPr lang="en-US" sz="1600" kern="0" dirty="0">
                <a:latin typeface="Arial" panose="020B0604020202020204" pitchFamily="34" charset="0"/>
                <a:cs typeface="Arial" panose="020B0604020202020204" pitchFamily="34" charset="0"/>
              </a:rPr>
              <a:t>GP is a collection of random variables, where any finite number of these variables have </a:t>
            </a:r>
            <a:r>
              <a:rPr lang="en-US" sz="16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consistent joint Gaussian distributions</a:t>
            </a:r>
            <a:r>
              <a:rPr 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200000"/>
              </a:lnSpc>
            </a:pPr>
            <a:r>
              <a:rPr lang="en-US" sz="1600" kern="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r>
              <a:rPr lang="en-US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m </a:t>
            </a:r>
            <a:r>
              <a:rPr lang="en-US" sz="1600" kern="0" dirty="0">
                <a:latin typeface="Arial" panose="020B0604020202020204" pitchFamily="34" charset="0"/>
                <a:cs typeface="Arial" panose="020B0604020202020204" pitchFamily="34" charset="0"/>
              </a:rPr>
              <a:t>is the mean function, k is the covariance </a:t>
            </a:r>
            <a:r>
              <a:rPr lang="en-US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function.</a:t>
            </a:r>
            <a:endParaRPr lang="en-US" sz="1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5563" y="3813814"/>
            <a:ext cx="3000845" cy="24065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933" y="3820761"/>
            <a:ext cx="2983546" cy="235772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09234" y="618856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prior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462982" y="6183719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posterior</a:t>
            </a:r>
            <a:endParaRPr lang="zh-CN" altLang="en-US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264259"/>
              </p:ext>
            </p:extLst>
          </p:nvPr>
        </p:nvGraphicFramePr>
        <p:xfrm>
          <a:off x="3777709" y="3340283"/>
          <a:ext cx="1131525" cy="309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" name="Equation" r:id="rId7" imgW="863280" imgH="203040" progId="Equation.DSMT4">
                  <p:embed/>
                </p:oleObj>
              </mc:Choice>
              <mc:Fallback>
                <p:oleObj name="Equation" r:id="rId7" imgW="8632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77709" y="3340283"/>
                        <a:ext cx="1131525" cy="3096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682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8072D-26F4-494B-B0DF-A277EA81CC7D}" type="slidenum">
              <a:rPr lang="en-AU" smtClean="0"/>
              <a:t>7</a:t>
            </a:fld>
            <a:endParaRPr lang="en-AU"/>
          </a:p>
        </p:txBody>
      </p:sp>
      <p:sp>
        <p:nvSpPr>
          <p:cNvPr id="6" name="Rectangle 7"/>
          <p:cNvSpPr txBox="1">
            <a:spLocks noChangeArrowheads="1"/>
          </p:cNvSpPr>
          <p:nvPr/>
        </p:nvSpPr>
        <p:spPr bwMode="auto">
          <a:xfrm>
            <a:off x="3313360" y="638587"/>
            <a:ext cx="6706096" cy="56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kumimoji="1" sz="3600">
                <a:solidFill>
                  <a:srgbClr val="0066FF"/>
                </a:solidFill>
                <a:latin typeface="Arial"/>
                <a:ea typeface="Geneva" pitchFamily="-108" charset="-70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«"/>
              <a:defRPr kumimoji="1" sz="32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Times" panose="02020603050405020304" pitchFamily="18" charset="0"/>
              <a:buChar char="•"/>
              <a:defRPr kumimoji="1" sz="28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 kumimoji="1" sz="24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9pPr>
          </a:lstStyle>
          <a:p>
            <a:pPr marL="0" indent="0" eaLnBrk="1" hangingPunct="1">
              <a:buNone/>
              <a:defRPr/>
            </a:pPr>
            <a:r>
              <a:rPr kumimoji="0" lang="en-US" altLang="en-US" sz="36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Adaptive Gaussian process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kumimoji="0" lang="en-US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kumimoji="0" lang="en-US" altLang="en-US" b="1" kern="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3375076" y="1311252"/>
            <a:ext cx="8409307" cy="105565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" t="28979" r="59931" b="32294"/>
          <a:stretch/>
        </p:blipFill>
        <p:spPr>
          <a:xfrm>
            <a:off x="10019456" y="183965"/>
            <a:ext cx="1698908" cy="8764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21663" y="1542635"/>
            <a:ext cx="814894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develop the adaptive GP transfer model, the joint distribution in the GP for the source domain and the target domain </a:t>
            </a:r>
            <a:r>
              <a:rPr 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200000"/>
              </a:lnSpc>
            </a:pPr>
            <a:endParaRPr lang="en-US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new transfer kernel </a:t>
            </a:r>
            <a:r>
              <a:rPr 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554549"/>
              </p:ext>
            </p:extLst>
          </p:nvPr>
        </p:nvGraphicFramePr>
        <p:xfrm>
          <a:off x="5275510" y="2728068"/>
          <a:ext cx="3997839" cy="915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3" name="Equation" r:id="rId5" imgW="2387600" imgH="533400" progId="Equation.DSMT4">
                  <p:embed/>
                </p:oleObj>
              </mc:Choice>
              <mc:Fallback>
                <p:oleObj name="Equation" r:id="rId5" imgW="2387600" imgH="533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5510" y="2728068"/>
                        <a:ext cx="3997839" cy="9151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065026" y="18396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45087"/>
              </p:ext>
            </p:extLst>
          </p:nvPr>
        </p:nvGraphicFramePr>
        <p:xfrm>
          <a:off x="3768141" y="4416435"/>
          <a:ext cx="3811588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4" name="Equation" r:id="rId7" imgW="2209680" imgH="787320" progId="Equation.DSMT4">
                  <p:embed/>
                </p:oleObj>
              </mc:Choice>
              <mc:Fallback>
                <p:oleObj name="Equation" r:id="rId7" imgW="2209680" imgH="7873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8141" y="4416435"/>
                        <a:ext cx="3811588" cy="1336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0" y="228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7663884"/>
              </p:ext>
            </p:extLst>
          </p:nvPr>
        </p:nvGraphicFramePr>
        <p:xfrm>
          <a:off x="8233204" y="4595028"/>
          <a:ext cx="1882775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5" name="Equation" r:id="rId9" imgW="927000" imgH="482400" progId="Equation.DSMT4">
                  <p:embed/>
                </p:oleObj>
              </mc:Choice>
              <mc:Fallback>
                <p:oleObj name="Equation" r:id="rId9" imgW="92700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33204" y="4595028"/>
                        <a:ext cx="1882775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250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8072D-26F4-494B-B0DF-A277EA81CC7D}" type="slidenum">
              <a:rPr lang="en-AU" smtClean="0"/>
              <a:t>8</a:t>
            </a:fld>
            <a:endParaRPr lang="en-AU"/>
          </a:p>
        </p:txBody>
      </p:sp>
      <p:sp>
        <p:nvSpPr>
          <p:cNvPr id="6" name="Rectangle 7"/>
          <p:cNvSpPr txBox="1">
            <a:spLocks noChangeArrowheads="1"/>
          </p:cNvSpPr>
          <p:nvPr/>
        </p:nvSpPr>
        <p:spPr bwMode="auto">
          <a:xfrm>
            <a:off x="3313359" y="638587"/>
            <a:ext cx="6785665" cy="56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kumimoji="1" sz="3600">
                <a:solidFill>
                  <a:srgbClr val="0066FF"/>
                </a:solidFill>
                <a:latin typeface="Arial"/>
                <a:ea typeface="Geneva" pitchFamily="-108" charset="-70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«"/>
              <a:defRPr kumimoji="1" sz="32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Times" panose="02020603050405020304" pitchFamily="18" charset="0"/>
              <a:buChar char="•"/>
              <a:defRPr kumimoji="1" sz="28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 kumimoji="1" sz="24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9pPr>
          </a:lstStyle>
          <a:p>
            <a:pPr marL="0" indent="0" eaLnBrk="1" hangingPunct="1">
              <a:buNone/>
              <a:defRPr/>
            </a:pPr>
            <a:r>
              <a:rPr kumimoji="0" lang="en-US" altLang="en-US" sz="36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Adaptive Gaussian process</a:t>
            </a:r>
            <a:endParaRPr kumimoji="0" lang="en-US" altLang="en-US" sz="360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kumimoji="0" lang="en-US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kumimoji="0" lang="en-US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kumimoji="0" lang="en-US" altLang="en-US" b="1" kern="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3375076" y="1311252"/>
            <a:ext cx="8409307" cy="105565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" t="28979" r="59931" b="32294"/>
          <a:stretch/>
        </p:blipFill>
        <p:spPr>
          <a:xfrm>
            <a:off x="10019456" y="183965"/>
            <a:ext cx="1698908" cy="876469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239516"/>
              </p:ext>
            </p:extLst>
          </p:nvPr>
        </p:nvGraphicFramePr>
        <p:xfrm>
          <a:off x="4801357" y="3111261"/>
          <a:ext cx="4370936" cy="480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" name="Equation" r:id="rId5" imgW="2197080" imgH="241200" progId="Equation.DSMT4">
                  <p:embed/>
                </p:oleObj>
              </mc:Choice>
              <mc:Fallback>
                <p:oleObj name="Equation" r:id="rId5" imgW="21970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01357" y="3111261"/>
                        <a:ext cx="4370936" cy="480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076293" y="1731971"/>
            <a:ext cx="6096000" cy="1114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The conditional probability as the objective function to optimize the target domain.</a:t>
            </a:r>
            <a:endParaRPr lang="en-US" altLang="zh-CN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9" y="4118579"/>
            <a:ext cx="2726041" cy="243931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103518" y="3779029"/>
            <a:ext cx="6096000" cy="5604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Transfer range</a:t>
            </a:r>
            <a:endParaRPr lang="en-US" altLang="zh-CN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76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8072D-26F4-494B-B0DF-A277EA81CC7D}" type="slidenum">
              <a:rPr lang="en-AU" smtClean="0"/>
              <a:t>9</a:t>
            </a:fld>
            <a:endParaRPr lang="en-AU"/>
          </a:p>
        </p:txBody>
      </p:sp>
      <p:sp>
        <p:nvSpPr>
          <p:cNvPr id="6" name="Rectangle 7"/>
          <p:cNvSpPr txBox="1">
            <a:spLocks noChangeArrowheads="1"/>
          </p:cNvSpPr>
          <p:nvPr/>
        </p:nvSpPr>
        <p:spPr bwMode="auto">
          <a:xfrm>
            <a:off x="3313360" y="638587"/>
            <a:ext cx="6706096" cy="56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kumimoji="1" sz="3600">
                <a:solidFill>
                  <a:srgbClr val="0066FF"/>
                </a:solidFill>
                <a:latin typeface="Arial"/>
                <a:ea typeface="Geneva" pitchFamily="-108" charset="-70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«"/>
              <a:defRPr kumimoji="1" sz="32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Times" panose="02020603050405020304" pitchFamily="18" charset="0"/>
              <a:buChar char="•"/>
              <a:defRPr kumimoji="1" sz="2800">
                <a:solidFill>
                  <a:schemeClr val="accent1"/>
                </a:solidFill>
                <a:latin typeface="Arial"/>
                <a:ea typeface="Geneva" pitchFamily="-108" charset="-70"/>
                <a:cs typeface="Arial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 kumimoji="1" sz="2400">
                <a:solidFill>
                  <a:schemeClr val="bg1"/>
                </a:solidFill>
                <a:latin typeface="Arial"/>
                <a:ea typeface="Geneva" pitchFamily="-108" charset="-70"/>
                <a:cs typeface="Arial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100000"/>
              <a:buChar char="–"/>
              <a:defRPr>
                <a:solidFill>
                  <a:schemeClr val="bg1"/>
                </a:solidFill>
                <a:latin typeface="AvantGarde Bk BT" pitchFamily="84" charset="0"/>
                <a:ea typeface="Geneva" pitchFamily="-108" charset="-70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sz="3600" dirty="0" smtClean="0">
                <a:solidFill>
                  <a:schemeClr val="tx1"/>
                </a:solidFill>
              </a:rPr>
              <a:t>Partition clustering</a:t>
            </a:r>
            <a:endParaRPr kumimoji="0" lang="en-US" altLang="en-US" kern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kumimoji="0" lang="en-US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kumimoji="0" lang="en-US" altLang="en-US" b="1" kern="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3375076" y="1311252"/>
            <a:ext cx="8409307" cy="105565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" t="28979" r="59931" b="32294"/>
          <a:stretch/>
        </p:blipFill>
        <p:spPr>
          <a:xfrm>
            <a:off x="10019456" y="183965"/>
            <a:ext cx="1698908" cy="8764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75076" y="1478067"/>
            <a:ext cx="83432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Partition rule</a:t>
            </a:r>
          </a:p>
          <a:p>
            <a:pPr algn="just">
              <a:lnSpc>
                <a:spcPct val="200000"/>
              </a:lnSpc>
            </a:pPr>
            <a:r>
              <a:rPr lang="en-US" altLang="zh-CN" kern="0" dirty="0">
                <a:latin typeface="Arial" panose="020B0604020202020204" pitchFamily="34" charset="0"/>
                <a:cs typeface="Arial" panose="020B0604020202020204" pitchFamily="34" charset="0"/>
              </a:rPr>
              <a:t>      Each part of clustering has the approximate linear relationship for the source domain and the target domain.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domain clustering </a:t>
            </a:r>
          </a:p>
          <a:p>
            <a:pPr algn="just">
              <a:lnSpc>
                <a:spcPct val="200000"/>
              </a:lnSpc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For the source domain data to find the nearest target data.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052" y="4358702"/>
            <a:ext cx="3208909" cy="2402392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698470" y="4340389"/>
            <a:ext cx="110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 </a:t>
            </a:r>
            <a:r>
              <a:rPr lang="en-US" altLang="zh-CN" dirty="0" smtClean="0">
                <a:solidFill>
                  <a:schemeClr val="accent4"/>
                </a:solidFill>
              </a:rPr>
              <a:t>:------</a:t>
            </a:r>
          </a:p>
          <a:p>
            <a:r>
              <a:rPr lang="en-US" altLang="zh-CN" dirty="0" smtClean="0"/>
              <a:t>T </a:t>
            </a:r>
            <a:r>
              <a:rPr lang="en-US" altLang="zh-CN" dirty="0" smtClean="0">
                <a:solidFill>
                  <a:srgbClr val="FF0000"/>
                </a:solidFill>
              </a:rPr>
              <a:t>:----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6174486" y="5178924"/>
            <a:ext cx="8466" cy="1076604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6341942" y="5559898"/>
            <a:ext cx="2539" cy="587836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6645529" y="5853816"/>
            <a:ext cx="734" cy="338953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7174657" y="4663554"/>
            <a:ext cx="10066" cy="1030740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78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5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1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Custom 1">
      <a:majorFont>
        <a:latin typeface="Helvetica"/>
        <a:ea typeface="华文楷体"/>
        <a:cs typeface=""/>
      </a:majorFont>
      <a:minorFont>
        <a:latin typeface="Helvetica"/>
        <a:ea typeface="华文楷体"/>
        <a:cs typeface="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S_template" id="{B88D7775-7B31-4FAB-9B9A-6A9527534830}" vid="{4860564C-69A1-497C-82DD-F775E6C510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15334</TotalTime>
  <Words>557</Words>
  <Application>Microsoft Office PowerPoint</Application>
  <PresentationFormat>宽屏</PresentationFormat>
  <Paragraphs>131</Paragraphs>
  <Slides>15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Geneva</vt:lpstr>
      <vt:lpstr>华文楷体</vt:lpstr>
      <vt:lpstr>宋体</vt:lpstr>
      <vt:lpstr>Arial</vt:lpstr>
      <vt:lpstr>Calibri</vt:lpstr>
      <vt:lpstr>Courier New</vt:lpstr>
      <vt:lpstr>Helvetica</vt:lpstr>
      <vt:lpstr>Times New Roman</vt:lpstr>
      <vt:lpstr>Wingdings</vt:lpstr>
      <vt:lpstr>Parallax</vt:lpstr>
      <vt:lpstr>Equation</vt:lpstr>
      <vt:lpstr>Partition clustering Gaussian process for multi-source domain adaptation</vt:lpstr>
      <vt:lpstr>Outline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Faculty of Engineering &amp; IT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Decision Making Approaches for Bladder Cancer Prediction and Prognosis</dc:title>
  <dc:creator>Guanjin Wang</dc:creator>
  <cp:lastModifiedBy>smartcity</cp:lastModifiedBy>
  <cp:revision>596</cp:revision>
  <cp:lastPrinted>2019-01-31T00:33:34Z</cp:lastPrinted>
  <dcterms:created xsi:type="dcterms:W3CDTF">2017-04-27T08:46:26Z</dcterms:created>
  <dcterms:modified xsi:type="dcterms:W3CDTF">2019-03-30T11:55:58Z</dcterms:modified>
</cp:coreProperties>
</file>